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2" r:id="rId2"/>
    <p:sldId id="273" r:id="rId3"/>
    <p:sldId id="274" r:id="rId4"/>
    <p:sldId id="275" r:id="rId5"/>
    <p:sldId id="276" r:id="rId6"/>
    <p:sldId id="277"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12481-D335-EF59-0B7F-761A0BD9E3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12B2C10-64C8-0595-C4AB-F636C89E11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8F38D73-627B-0371-F395-DC5F8A5F4FC1}"/>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5" name="Footer Placeholder 4">
            <a:extLst>
              <a:ext uri="{FF2B5EF4-FFF2-40B4-BE49-F238E27FC236}">
                <a16:creationId xmlns:a16="http://schemas.microsoft.com/office/drawing/2014/main" id="{22043247-CFBF-1C01-E3EF-678D73A64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E1BA78-E9C4-37FE-9940-DB7053A0011B}"/>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27748744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50222-6114-7AB6-D076-2FAB455799C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8DA1DE6-C2BD-F613-0ADA-3A42AB14ED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2F1529-C951-9FB4-E1B6-BD79327CE003}"/>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5" name="Footer Placeholder 4">
            <a:extLst>
              <a:ext uri="{FF2B5EF4-FFF2-40B4-BE49-F238E27FC236}">
                <a16:creationId xmlns:a16="http://schemas.microsoft.com/office/drawing/2014/main" id="{7EA0338D-32FB-F41B-F556-CD123D8EF9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92311-E2C7-A258-944B-4F7C01E16D9B}"/>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2875211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53B688D-F7F3-DAEA-AE14-4F0D1A2CC63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42B50B-BDDD-52B4-2418-AD840ECF2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C5248B-124E-0931-2017-58544810AC3D}"/>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5" name="Footer Placeholder 4">
            <a:extLst>
              <a:ext uri="{FF2B5EF4-FFF2-40B4-BE49-F238E27FC236}">
                <a16:creationId xmlns:a16="http://schemas.microsoft.com/office/drawing/2014/main" id="{3B9C1F76-297B-F5AF-1439-6FEB0F8D80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F2D7F9-D3C5-033C-88FB-E1D9F0161394}"/>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526879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F4AF8-DFF1-5165-9899-2216D40236C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622A69-963F-090C-CF61-2FA3284C34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72ABEB-ED7B-08ED-DD2A-9D3991C284D8}"/>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5" name="Footer Placeholder 4">
            <a:extLst>
              <a:ext uri="{FF2B5EF4-FFF2-40B4-BE49-F238E27FC236}">
                <a16:creationId xmlns:a16="http://schemas.microsoft.com/office/drawing/2014/main" id="{07FB789D-18A4-F6A9-1D44-D4EE137E51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13FEEF-9D1C-6AF2-9D12-F40B87F7A4E0}"/>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4180017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F84EE-E76A-DE05-C99B-2E82C7F321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4CDA4A-5BDE-6EC3-4974-C28810DA82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DB8BF6-1E43-8005-67A9-7D6BE1B4E114}"/>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5" name="Footer Placeholder 4">
            <a:extLst>
              <a:ext uri="{FF2B5EF4-FFF2-40B4-BE49-F238E27FC236}">
                <a16:creationId xmlns:a16="http://schemas.microsoft.com/office/drawing/2014/main" id="{4D1B4203-7A54-CDF1-E6AF-02AA9A659A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4AE590-F906-EED7-68E7-45374A7E37BB}"/>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2481640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E1ECB-47B8-08D9-DDA0-BD1B306A07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D59B31-B176-7369-1E46-74CAD98D26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8507D1C-4B70-0BCB-D782-4242EA2ACE9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1DB846-1D9B-F4DD-3EF6-09E7A2DF81A5}"/>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6" name="Footer Placeholder 5">
            <a:extLst>
              <a:ext uri="{FF2B5EF4-FFF2-40B4-BE49-F238E27FC236}">
                <a16:creationId xmlns:a16="http://schemas.microsoft.com/office/drawing/2014/main" id="{7A9AB139-1C5E-0401-996B-8F737A5E36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B0C616-4AB5-6DAC-FA19-BE3F3786D61C}"/>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563563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9F470-982C-0D4B-0A11-4249EF32970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61CDC2-EF62-85BB-6695-045A30703F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372F308-F594-2BF9-5C72-2635B87456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2CA8997-22E5-EEE9-14E6-B1117AEC50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1818FB-FBC7-F709-D311-392D4033E0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D2A57AB-3F3C-57A1-4B51-521179169CB7}"/>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8" name="Footer Placeholder 7">
            <a:extLst>
              <a:ext uri="{FF2B5EF4-FFF2-40B4-BE49-F238E27FC236}">
                <a16:creationId xmlns:a16="http://schemas.microsoft.com/office/drawing/2014/main" id="{091FA905-25EA-EFA8-C393-36A4799C10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180E8D-B765-D4C8-4C7C-9F175664322F}"/>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745643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9089B-8F29-AD3D-8516-CF7E665508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B790B9-A614-3E80-974D-D8C93C4B6B16}"/>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4" name="Footer Placeholder 3">
            <a:extLst>
              <a:ext uri="{FF2B5EF4-FFF2-40B4-BE49-F238E27FC236}">
                <a16:creationId xmlns:a16="http://schemas.microsoft.com/office/drawing/2014/main" id="{6FDEE693-E29A-6516-8A06-8B1E7A29EC0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ECC7E2-99AD-D755-1DE1-60E5103DB1C5}"/>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1914367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5571B0-2922-BDD2-C0FA-C53746F9D2B7}"/>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3" name="Footer Placeholder 2">
            <a:extLst>
              <a:ext uri="{FF2B5EF4-FFF2-40B4-BE49-F238E27FC236}">
                <a16:creationId xmlns:a16="http://schemas.microsoft.com/office/drawing/2014/main" id="{A9D079D6-1585-CBC7-CCF8-A988F04820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796F49-7AB3-2D29-D0E1-FC117E2E10C6}"/>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662857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A9E5C-B58E-A0E5-A7F1-6F4900B4B3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664133-630D-5FA4-5F94-DC81F8C7B5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EECC2B2-1438-DBDD-0C2E-03A2C74A6C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50C410-1E57-13F9-112E-998CA43D95FB}"/>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6" name="Footer Placeholder 5">
            <a:extLst>
              <a:ext uri="{FF2B5EF4-FFF2-40B4-BE49-F238E27FC236}">
                <a16:creationId xmlns:a16="http://schemas.microsoft.com/office/drawing/2014/main" id="{DE6CE91A-6F43-0A02-B302-F7F9132C93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88664A-9C12-0866-1BC1-32834AAEF176}"/>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1041839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41860-409C-2607-7C40-1A5F1096BD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C41658A-A303-C7D3-725B-2040308669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F5BA9D7-FAA6-4F07-867B-3AD779F4D7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628AB-C458-E961-3A23-A6201EC8808C}"/>
              </a:ext>
            </a:extLst>
          </p:cNvPr>
          <p:cNvSpPr>
            <a:spLocks noGrp="1"/>
          </p:cNvSpPr>
          <p:nvPr>
            <p:ph type="dt" sz="half" idx="10"/>
          </p:nvPr>
        </p:nvSpPr>
        <p:spPr/>
        <p:txBody>
          <a:bodyPr/>
          <a:lstStyle/>
          <a:p>
            <a:fld id="{8715645C-BE6B-470A-B0F3-80F21EFA8A0E}" type="datetimeFigureOut">
              <a:rPr lang="en-US" smtClean="0"/>
              <a:t>10/23/2022</a:t>
            </a:fld>
            <a:endParaRPr lang="en-US"/>
          </a:p>
        </p:txBody>
      </p:sp>
      <p:sp>
        <p:nvSpPr>
          <p:cNvPr id="6" name="Footer Placeholder 5">
            <a:extLst>
              <a:ext uri="{FF2B5EF4-FFF2-40B4-BE49-F238E27FC236}">
                <a16:creationId xmlns:a16="http://schemas.microsoft.com/office/drawing/2014/main" id="{C6403815-D6FF-A702-817B-C9FBC8467B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37073B-E71D-2C39-3A2C-AAD31D0E3186}"/>
              </a:ext>
            </a:extLst>
          </p:cNvPr>
          <p:cNvSpPr>
            <a:spLocks noGrp="1"/>
          </p:cNvSpPr>
          <p:nvPr>
            <p:ph type="sldNum" sz="quarter" idx="12"/>
          </p:nvPr>
        </p:nvSpPr>
        <p:spPr/>
        <p:txBody>
          <a:bodyPr/>
          <a:lstStyle/>
          <a:p>
            <a:fld id="{8960ACD6-281F-4DC9-9B34-D2AF66CF0699}" type="slidenum">
              <a:rPr lang="en-US" smtClean="0"/>
              <a:t>‹#›</a:t>
            </a:fld>
            <a:endParaRPr lang="en-US"/>
          </a:p>
        </p:txBody>
      </p:sp>
    </p:spTree>
    <p:extLst>
      <p:ext uri="{BB962C8B-B14F-4D97-AF65-F5344CB8AC3E}">
        <p14:creationId xmlns:p14="http://schemas.microsoft.com/office/powerpoint/2010/main" val="2897587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D148211-B139-DD37-3998-CBF8DD16D1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91FBE11-32D6-1B4C-7EE4-40FDDBF6E0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E7B3DC-FD53-1BAA-4EC7-4C654227CA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15645C-BE6B-470A-B0F3-80F21EFA8A0E}" type="datetimeFigureOut">
              <a:rPr lang="en-US" smtClean="0"/>
              <a:t>10/23/2022</a:t>
            </a:fld>
            <a:endParaRPr lang="en-US"/>
          </a:p>
        </p:txBody>
      </p:sp>
      <p:sp>
        <p:nvSpPr>
          <p:cNvPr id="5" name="Footer Placeholder 4">
            <a:extLst>
              <a:ext uri="{FF2B5EF4-FFF2-40B4-BE49-F238E27FC236}">
                <a16:creationId xmlns:a16="http://schemas.microsoft.com/office/drawing/2014/main" id="{7CFE12C0-133D-4C92-0BD3-FAF0A035F0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F1826B1-EF89-C4FB-6DB4-475E4B9C25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60ACD6-281F-4DC9-9B34-D2AF66CF0699}" type="slidenum">
              <a:rPr lang="en-US" smtClean="0"/>
              <a:t>‹#›</a:t>
            </a:fld>
            <a:endParaRPr lang="en-US"/>
          </a:p>
        </p:txBody>
      </p:sp>
    </p:spTree>
    <p:extLst>
      <p:ext uri="{BB962C8B-B14F-4D97-AF65-F5344CB8AC3E}">
        <p14:creationId xmlns:p14="http://schemas.microsoft.com/office/powerpoint/2010/main" val="38136143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A931DB7-54F0-4EB7-889F-9FB04E0309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967E9FC-8D49-46C6-AE70-56FDF68ED2FC}"/>
              </a:ext>
            </a:extLst>
          </p:cNvPr>
          <p:cNvSpPr>
            <a:spLocks noGrp="1"/>
          </p:cNvSpPr>
          <p:nvPr>
            <p:ph type="ctrTitle"/>
          </p:nvPr>
        </p:nvSpPr>
        <p:spPr>
          <a:xfrm>
            <a:off x="2121310" y="1381710"/>
            <a:ext cx="7949380" cy="974295"/>
          </a:xfrm>
        </p:spPr>
        <p:txBody>
          <a:bodyPr>
            <a:normAutofit/>
          </a:bodyPr>
          <a:lstStyle/>
          <a:p>
            <a:pPr algn="ctr"/>
            <a:r>
              <a:rPr lang="vi-VN" sz="5400" b="1" dirty="0">
                <a:solidFill>
                  <a:schemeClr val="bg1"/>
                </a:solidFill>
                <a:latin typeface="SVN-Batman Forever Alternate" panose="00000400000000000000" pitchFamily="50" charset="0"/>
              </a:rPr>
              <a:t>Bomberman </a:t>
            </a:r>
            <a:r>
              <a:rPr lang="en-US" sz="5400" b="1" dirty="0">
                <a:solidFill>
                  <a:schemeClr val="bg1"/>
                </a:solidFill>
                <a:latin typeface="SVN-Batman Forever Alternate" panose="00000400000000000000" pitchFamily="50" charset="0"/>
              </a:rPr>
              <a:t>OOP</a:t>
            </a:r>
          </a:p>
        </p:txBody>
      </p:sp>
      <p:pic>
        <p:nvPicPr>
          <p:cNvPr id="8" name="Picture 7">
            <a:extLst>
              <a:ext uri="{FF2B5EF4-FFF2-40B4-BE49-F238E27FC236}">
                <a16:creationId xmlns:a16="http://schemas.microsoft.com/office/drawing/2014/main" id="{5E8CCFDD-912D-4CCE-8437-DF0C2863DC2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26624" y="148574"/>
            <a:ext cx="423633" cy="426130"/>
          </a:xfrm>
          <a:prstGeom prst="rect">
            <a:avLst/>
          </a:prstGeom>
        </p:spPr>
      </p:pic>
      <p:sp>
        <p:nvSpPr>
          <p:cNvPr id="10" name="TextBox 9">
            <a:extLst>
              <a:ext uri="{FF2B5EF4-FFF2-40B4-BE49-F238E27FC236}">
                <a16:creationId xmlns:a16="http://schemas.microsoft.com/office/drawing/2014/main" id="{8F4A03BD-A9B9-4EB0-AF06-4054A0FACEA0}"/>
              </a:ext>
            </a:extLst>
          </p:cNvPr>
          <p:cNvSpPr txBox="1"/>
          <p:nvPr/>
        </p:nvSpPr>
        <p:spPr>
          <a:xfrm>
            <a:off x="3115857" y="145456"/>
            <a:ext cx="5960286" cy="461665"/>
          </a:xfrm>
          <a:prstGeom prst="rect">
            <a:avLst/>
          </a:prstGeom>
          <a:noFill/>
        </p:spPr>
        <p:txBody>
          <a:bodyPr wrap="none" rtlCol="0">
            <a:spAutoFit/>
          </a:bodyPr>
          <a:lstStyle/>
          <a:p>
            <a:r>
              <a:rPr lang="en-US" sz="2400" dirty="0" err="1">
                <a:solidFill>
                  <a:srgbClr val="FF0000"/>
                </a:solidFill>
                <a:latin typeface="Times New Roman" panose="02020603050405020304" pitchFamily="18" charset="0"/>
                <a:cs typeface="Times New Roman" panose="02020603050405020304" pitchFamily="18" charset="0"/>
              </a:rPr>
              <a:t>Đại</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học</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Công</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Nghệ</a:t>
            </a:r>
            <a:r>
              <a:rPr lang="en-US" sz="2400" dirty="0">
                <a:solidFill>
                  <a:srgbClr val="FF0000"/>
                </a:solidFill>
                <a:latin typeface="Times New Roman" panose="02020603050405020304" pitchFamily="18" charset="0"/>
                <a:cs typeface="Times New Roman" panose="02020603050405020304" pitchFamily="18" charset="0"/>
              </a:rPr>
              <a:t> - </a:t>
            </a:r>
            <a:r>
              <a:rPr lang="en-US" sz="2400" dirty="0" err="1">
                <a:solidFill>
                  <a:srgbClr val="FF0000"/>
                </a:solidFill>
                <a:latin typeface="Times New Roman" panose="02020603050405020304" pitchFamily="18" charset="0"/>
                <a:cs typeface="Times New Roman" panose="02020603050405020304" pitchFamily="18" charset="0"/>
              </a:rPr>
              <a:t>Đại</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học</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quốc</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gia</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Hà</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Nội</a:t>
            </a:r>
            <a:endParaRPr lang="en-US" sz="2400" dirty="0">
              <a:solidFill>
                <a:srgbClr val="FF0000"/>
              </a:solidFill>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0A604962-BC44-4264-AB4F-D762CB7BFC6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76143" y="117082"/>
            <a:ext cx="457088" cy="457088"/>
          </a:xfrm>
          <a:prstGeom prst="rect">
            <a:avLst/>
          </a:prstGeom>
        </p:spPr>
      </p:pic>
      <p:pic>
        <p:nvPicPr>
          <p:cNvPr id="25" name="Picture 24">
            <a:extLst>
              <a:ext uri="{FF2B5EF4-FFF2-40B4-BE49-F238E27FC236}">
                <a16:creationId xmlns:a16="http://schemas.microsoft.com/office/drawing/2014/main" id="{11338616-D520-45A6-98C3-57F3CE95DA0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43805" y="2974471"/>
            <a:ext cx="3104390" cy="2314705"/>
          </a:xfrm>
          <a:prstGeom prst="rect">
            <a:avLst/>
          </a:prstGeom>
        </p:spPr>
      </p:pic>
      <p:sp>
        <p:nvSpPr>
          <p:cNvPr id="3" name="TextBox 2">
            <a:extLst>
              <a:ext uri="{FF2B5EF4-FFF2-40B4-BE49-F238E27FC236}">
                <a16:creationId xmlns:a16="http://schemas.microsoft.com/office/drawing/2014/main" id="{44236578-53D6-4F68-B4FF-2AF57685E190}"/>
              </a:ext>
            </a:extLst>
          </p:cNvPr>
          <p:cNvSpPr txBox="1"/>
          <p:nvPr/>
        </p:nvSpPr>
        <p:spPr>
          <a:xfrm>
            <a:off x="4345560" y="3532500"/>
            <a:ext cx="3500879" cy="1200329"/>
          </a:xfrm>
          <a:prstGeom prst="rect">
            <a:avLst/>
          </a:prstGeom>
          <a:noFill/>
        </p:spPr>
        <p:txBody>
          <a:bodyPr wrap="square" rtlCol="0">
            <a:spAutoFit/>
          </a:bodyPr>
          <a:lstStyle/>
          <a:p>
            <a:pPr algn="ctr"/>
            <a:r>
              <a:rPr lang="vi-VN" sz="2400" b="1" dirty="0">
                <a:latin typeface="SVN-Blenda Script" panose="02000804000000020003" pitchFamily="2" charset="0"/>
              </a:rPr>
              <a:t>Nguyễn Mạnh Hùng</a:t>
            </a:r>
          </a:p>
          <a:p>
            <a:pPr algn="ctr"/>
            <a:endParaRPr lang="vi-VN" sz="2400" b="1" dirty="0">
              <a:latin typeface="SVN-Blenda Script" panose="02000804000000020003" pitchFamily="2" charset="0"/>
            </a:endParaRPr>
          </a:p>
          <a:p>
            <a:pPr algn="ctr"/>
            <a:r>
              <a:rPr lang="vi-VN" sz="2400" b="1" dirty="0">
                <a:latin typeface="SVN-Blenda Script" panose="02000804000000020003" pitchFamily="2" charset="0"/>
              </a:rPr>
              <a:t>Hoàng Nhật Minh</a:t>
            </a:r>
            <a:endParaRPr lang="en-US" sz="2400" b="1" dirty="0">
              <a:latin typeface="SVN-Blenda Script" panose="02000804000000020003" pitchFamily="2" charset="0"/>
            </a:endParaRPr>
          </a:p>
        </p:txBody>
      </p:sp>
      <p:sp>
        <p:nvSpPr>
          <p:cNvPr id="26" name="TextBox 25">
            <a:extLst>
              <a:ext uri="{FF2B5EF4-FFF2-40B4-BE49-F238E27FC236}">
                <a16:creationId xmlns:a16="http://schemas.microsoft.com/office/drawing/2014/main" id="{2C560355-8544-4588-AAAF-428981E415BD}"/>
              </a:ext>
            </a:extLst>
          </p:cNvPr>
          <p:cNvSpPr txBox="1"/>
          <p:nvPr/>
        </p:nvSpPr>
        <p:spPr>
          <a:xfrm>
            <a:off x="4710111" y="2356005"/>
            <a:ext cx="3082907" cy="646331"/>
          </a:xfrm>
          <a:prstGeom prst="rect">
            <a:avLst/>
          </a:prstGeom>
          <a:noFill/>
        </p:spPr>
        <p:txBody>
          <a:bodyPr wrap="square" rtlCol="0">
            <a:spAutoFit/>
          </a:bodyPr>
          <a:lstStyle/>
          <a:p>
            <a:pPr algn="ctr"/>
            <a:r>
              <a:rPr lang="en-US" sz="3600" b="1" dirty="0" err="1">
                <a:solidFill>
                  <a:srgbClr val="FFFF00"/>
                </a:solidFill>
                <a:latin typeface="Stencil" panose="040409050D0802020404" pitchFamily="82" charset="0"/>
              </a:rPr>
              <a:t>Nhóm</a:t>
            </a:r>
            <a:r>
              <a:rPr lang="en-US" sz="3600" b="1" dirty="0">
                <a:solidFill>
                  <a:srgbClr val="FFFF00"/>
                </a:solidFill>
                <a:latin typeface="Stencil" panose="040409050D0802020404" pitchFamily="82" charset="0"/>
              </a:rPr>
              <a:t> </a:t>
            </a:r>
            <a:endParaRPr lang="en-US" sz="3200" dirty="0">
              <a:solidFill>
                <a:srgbClr val="FFFF00"/>
              </a:solidFill>
              <a:latin typeface="Stencil" panose="040409050D0802020404" pitchFamily="82" charset="0"/>
            </a:endParaRPr>
          </a:p>
        </p:txBody>
      </p:sp>
    </p:spTree>
    <p:extLst>
      <p:ext uri="{BB962C8B-B14F-4D97-AF65-F5344CB8AC3E}">
        <p14:creationId xmlns:p14="http://schemas.microsoft.com/office/powerpoint/2010/main" val="704221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3E750-B24D-A4EC-347E-5D1AE3C4B5F0}"/>
              </a:ext>
            </a:extLst>
          </p:cNvPr>
          <p:cNvSpPr>
            <a:spLocks noGrp="1"/>
          </p:cNvSpPr>
          <p:nvPr>
            <p:ph type="title"/>
          </p:nvPr>
        </p:nvSpPr>
        <p:spPr/>
        <p:txBody>
          <a:bodyPr/>
          <a:lstStyle/>
          <a:p>
            <a:r>
              <a:rPr lang="vi-VN" b="1" dirty="0"/>
              <a:t>Cây thừa kế của các đối tượng</a:t>
            </a:r>
            <a:endParaRPr lang="en-US" b="1" dirty="0"/>
          </a:p>
        </p:txBody>
      </p:sp>
      <p:pic>
        <p:nvPicPr>
          <p:cNvPr id="5" name="Content Placeholder 4">
            <a:extLst>
              <a:ext uri="{FF2B5EF4-FFF2-40B4-BE49-F238E27FC236}">
                <a16:creationId xmlns:a16="http://schemas.microsoft.com/office/drawing/2014/main" id="{AD85BBCC-75AB-5CF5-8699-FAD8587E1D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2723" y="2416196"/>
            <a:ext cx="8466554" cy="3170195"/>
          </a:xfrm>
        </p:spPr>
      </p:pic>
    </p:spTree>
    <p:extLst>
      <p:ext uri="{BB962C8B-B14F-4D97-AF65-F5344CB8AC3E}">
        <p14:creationId xmlns:p14="http://schemas.microsoft.com/office/powerpoint/2010/main" val="41118868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2BBDF-A671-53E7-2C68-6DA07F2C710B}"/>
              </a:ext>
            </a:extLst>
          </p:cNvPr>
          <p:cNvSpPr>
            <a:spLocks noGrp="1"/>
          </p:cNvSpPr>
          <p:nvPr>
            <p:ph type="title"/>
          </p:nvPr>
        </p:nvSpPr>
        <p:spPr/>
        <p:txBody>
          <a:bodyPr/>
          <a:lstStyle/>
          <a:p>
            <a:r>
              <a:rPr lang="vi-VN" b="1" dirty="0"/>
              <a:t>Cơ bản về gameplay</a:t>
            </a:r>
            <a:endParaRPr lang="en-US" b="1" dirty="0"/>
          </a:p>
        </p:txBody>
      </p:sp>
      <p:pic>
        <p:nvPicPr>
          <p:cNvPr id="5" name="game_logic">
            <a:hlinkClick r:id="" action="ppaction://media"/>
            <a:extLst>
              <a:ext uri="{FF2B5EF4-FFF2-40B4-BE49-F238E27FC236}">
                <a16:creationId xmlns:a16="http://schemas.microsoft.com/office/drawing/2014/main" id="{963BC40E-DAB6-CB55-FC0F-DFF99D401B4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183188" y="2130425"/>
            <a:ext cx="6172200" cy="2587625"/>
          </a:xfrm>
        </p:spPr>
      </p:pic>
      <p:sp>
        <p:nvSpPr>
          <p:cNvPr id="4" name="Text Placeholder 3">
            <a:extLst>
              <a:ext uri="{FF2B5EF4-FFF2-40B4-BE49-F238E27FC236}">
                <a16:creationId xmlns:a16="http://schemas.microsoft.com/office/drawing/2014/main" id="{BEB2A086-A793-31AF-BC87-7FB13C8FEB0D}"/>
              </a:ext>
            </a:extLst>
          </p:cNvPr>
          <p:cNvSpPr>
            <a:spLocks noGrp="1"/>
          </p:cNvSpPr>
          <p:nvPr>
            <p:ph type="body" sz="half" idx="2"/>
          </p:nvPr>
        </p:nvSpPr>
        <p:spPr/>
        <p:txBody>
          <a:bodyPr/>
          <a:lstStyle/>
          <a:p>
            <a:pPr marL="285750" indent="-285750">
              <a:buFontTx/>
              <a:buChar char="-"/>
            </a:pPr>
            <a:r>
              <a:rPr lang="vi-VN" dirty="0"/>
              <a:t>Phần menu: Có các phím Start để bắt đầu game, Tutorial để xem hướng dẫn điều khiển, High Score để xem 5 kỉ lục điểm cao nhất, Sound để bật/tắt âm thanh, Exit để thoát game</a:t>
            </a:r>
          </a:p>
          <a:p>
            <a:pPr marL="285750" indent="-285750">
              <a:buFontTx/>
              <a:buChar char="-"/>
            </a:pPr>
            <a:r>
              <a:rPr lang="vi-VN" dirty="0"/>
              <a:t>Khi đang chơi có thể dùng phím P để tạm dừng</a:t>
            </a:r>
          </a:p>
          <a:p>
            <a:pPr marL="285750" indent="-285750">
              <a:buFontTx/>
              <a:buChar char="-"/>
            </a:pPr>
            <a:r>
              <a:rPr lang="vi-VN" dirty="0"/>
              <a:t>Tiêu diệt hết địch và tìm thấy Portal để sang màn tiếp</a:t>
            </a:r>
          </a:p>
          <a:p>
            <a:pPr marL="285750" indent="-285750">
              <a:buFontTx/>
              <a:buChar char="-"/>
            </a:pPr>
            <a:r>
              <a:rPr lang="vi-VN" dirty="0"/>
              <a:t>Nếu bị va chạm với đối tượng Flame và Enemy sẽ mất 1 mạng và phải chơi lại màn hiện tại</a:t>
            </a:r>
          </a:p>
          <a:p>
            <a:pPr marL="285750" indent="-285750">
              <a:buFontTx/>
              <a:buChar char="-"/>
            </a:pPr>
            <a:r>
              <a:rPr lang="vi-VN" dirty="0"/>
              <a:t>Trò chơi kết thúc khi hết mạng hoặc đi qua Portal ở màn cuối</a:t>
            </a:r>
            <a:endParaRPr lang="en-US" dirty="0"/>
          </a:p>
        </p:txBody>
      </p:sp>
    </p:spTree>
    <p:extLst>
      <p:ext uri="{BB962C8B-B14F-4D97-AF65-F5344CB8AC3E}">
        <p14:creationId xmlns:p14="http://schemas.microsoft.com/office/powerpoint/2010/main" val="198147045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fade">
                                      <p:cBhvr>
                                        <p:cTn id="14" dur="1000"/>
                                        <p:tgtEl>
                                          <p:spTgt spid="4">
                                            <p:txEl>
                                              <p:pRg st="1" end="1"/>
                                            </p:txEl>
                                          </p:spTgt>
                                        </p:tgtEl>
                                      </p:cBhvr>
                                    </p:animEffect>
                                    <p:anim calcmode="lin" valueType="num">
                                      <p:cBhvr>
                                        <p:cTn id="15"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1000"/>
                                        <p:tgtEl>
                                          <p:spTgt spid="4">
                                            <p:txEl>
                                              <p:pRg st="3" end="3"/>
                                            </p:txEl>
                                          </p:spTgt>
                                        </p:tgtEl>
                                      </p:cBhvr>
                                    </p:animEffect>
                                    <p:anim calcmode="lin" valueType="num">
                                      <p:cBhvr>
                                        <p:cTn id="29"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animEffect transition="in" filter="fade">
                                      <p:cBhvr>
                                        <p:cTn id="35" dur="1000"/>
                                        <p:tgtEl>
                                          <p:spTgt spid="4">
                                            <p:txEl>
                                              <p:pRg st="4" end="4"/>
                                            </p:txEl>
                                          </p:spTgt>
                                        </p:tgtEl>
                                      </p:cBhvr>
                                    </p:animEffect>
                                    <p:anim calcmode="lin" valueType="num">
                                      <p:cBhvr>
                                        <p:cTn id="36"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38" restart="whenNotActive" fill="hold" evtFilter="cancelBubble" nodeType="interactiveSeq">
                <p:stCondLst>
                  <p:cond evt="onClick" delay="0">
                    <p:tgtEl>
                      <p:spTgt spid="5"/>
                    </p:tgtEl>
                  </p:cond>
                </p:stCondLst>
                <p:endSync evt="end" delay="0">
                  <p:rtn val="all"/>
                </p:endSync>
                <p:childTnLst>
                  <p:par>
                    <p:cTn id="39" fill="hold">
                      <p:stCondLst>
                        <p:cond delay="0"/>
                      </p:stCondLst>
                      <p:childTnLst>
                        <p:par>
                          <p:cTn id="40" fill="hold">
                            <p:stCondLst>
                              <p:cond delay="0"/>
                            </p:stCondLst>
                            <p:childTnLst>
                              <p:par>
                                <p:cTn id="41" presetID="2" presetClass="mediacall" presetSubtype="0" fill="hold" nodeType="clickEffect">
                                  <p:stCondLst>
                                    <p:cond delay="0"/>
                                  </p:stCondLst>
                                  <p:childTnLst>
                                    <p:cmd type="call" cmd="togglePause">
                                      <p:cBhvr>
                                        <p:cTn id="42" dur="1" fill="hold"/>
                                        <p:tgtEl>
                                          <p:spTgt spid="5"/>
                                        </p:tgtEl>
                                      </p:cBhvr>
                                    </p:cmd>
                                  </p:childTnLst>
                                </p:cTn>
                              </p:par>
                            </p:childTnLst>
                          </p:cTn>
                        </p:par>
                      </p:childTnLst>
                    </p:cTn>
                  </p:par>
                </p:childTnLst>
              </p:cTn>
              <p:nextCondLst>
                <p:cond evt="onClick" delay="0">
                  <p:tgtEl>
                    <p:spTgt spid="5"/>
                  </p:tgtEl>
                </p:cond>
              </p:nextCondLst>
            </p:seq>
            <p:video>
              <p:cMediaNode vol="80000">
                <p:cTn id="43" fill="hold" display="0">
                  <p:stCondLst>
                    <p:cond delay="indefinite"/>
                  </p:stCondLst>
                </p:cTn>
                <p:tgtEl>
                  <p:spTgt spid="5"/>
                </p:tgtEl>
              </p:cMediaNode>
            </p:video>
          </p:childTnLst>
        </p:cTn>
      </p:par>
    </p:tnLst>
    <p:bldLst>
      <p:bldP spid="4"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2239F-885B-B196-3BD8-6B1BF9B20C23}"/>
              </a:ext>
            </a:extLst>
          </p:cNvPr>
          <p:cNvSpPr>
            <a:spLocks noGrp="1"/>
          </p:cNvSpPr>
          <p:nvPr>
            <p:ph type="title"/>
          </p:nvPr>
        </p:nvSpPr>
        <p:spPr/>
        <p:txBody>
          <a:bodyPr>
            <a:normAutofit fontScale="90000"/>
          </a:bodyPr>
          <a:lstStyle/>
          <a:p>
            <a:r>
              <a:rPr lang="vi-VN" b="1" dirty="0"/>
              <a:t>Enemy có thể đuổi theo Bomber bằng thuật toán tìm kiếm trên đồ thị</a:t>
            </a:r>
            <a:endParaRPr lang="en-US" b="1" dirty="0"/>
          </a:p>
        </p:txBody>
      </p:sp>
      <p:pic>
        <p:nvPicPr>
          <p:cNvPr id="5" name="doll_intro">
            <a:hlinkClick r:id="" action="ppaction://media"/>
            <a:extLst>
              <a:ext uri="{FF2B5EF4-FFF2-40B4-BE49-F238E27FC236}">
                <a16:creationId xmlns:a16="http://schemas.microsoft.com/office/drawing/2014/main" id="{00916EA3-A599-6AF3-9EBC-18D772FA7B5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183188" y="1687513"/>
            <a:ext cx="6172200" cy="3471862"/>
          </a:xfrm>
        </p:spPr>
      </p:pic>
      <p:sp>
        <p:nvSpPr>
          <p:cNvPr id="4" name="Text Placeholder 3">
            <a:extLst>
              <a:ext uri="{FF2B5EF4-FFF2-40B4-BE49-F238E27FC236}">
                <a16:creationId xmlns:a16="http://schemas.microsoft.com/office/drawing/2014/main" id="{8788FEC2-1AC6-F630-3FDD-D802448FDBFF}"/>
              </a:ext>
            </a:extLst>
          </p:cNvPr>
          <p:cNvSpPr>
            <a:spLocks noGrp="1"/>
          </p:cNvSpPr>
          <p:nvPr>
            <p:ph type="body" sz="half" idx="2"/>
          </p:nvPr>
        </p:nvSpPr>
        <p:spPr/>
        <p:txBody>
          <a:bodyPr>
            <a:normAutofit fontScale="92500" lnSpcReduction="20000"/>
          </a:bodyPr>
          <a:lstStyle/>
          <a:p>
            <a:r>
              <a:rPr lang="vi-VN" dirty="0"/>
              <a:t>Sử dụng thuật toán DFS có thêm ràng buộc về khoảng cách để tìm được đường đi tối ưu</a:t>
            </a:r>
          </a:p>
          <a:p>
            <a:r>
              <a:rPr lang="vi-VN" dirty="0"/>
              <a:t>Giải thích cơ bản về cách áp dụng thuật toán cho Enemy3:</a:t>
            </a:r>
          </a:p>
          <a:p>
            <a:r>
              <a:rPr lang="vi-VN" dirty="0"/>
              <a:t>Khi tọa độ của Bomber so với các đối tượng Enemy3, chúng ta bắt đầu thực hiện tìm kiếm với điểm bắt đầu là vị trí của Enemy3 và đích là vị trí của Player</a:t>
            </a:r>
          </a:p>
          <a:p>
            <a:r>
              <a:rPr lang="vi-VN" dirty="0"/>
              <a:t>Sau khi có được danh sách đường đi thì tiến hành di chuyển Enemy3 theo danh sách</a:t>
            </a:r>
          </a:p>
          <a:p>
            <a:r>
              <a:rPr lang="vi-VN" dirty="0"/>
              <a:t>Nếu 1 nút trên đường đi đột nhiên không thể đi được(Do Bomber đặt bomb lên), tiến hành tìm đường đi mới</a:t>
            </a:r>
          </a:p>
          <a:p>
            <a:r>
              <a:rPr lang="vi-VN" dirty="0"/>
              <a:t>Nếu đến được đích mà Bomber vẫn còn sống, ta tiến hành tìm kiếm đường đi tối ưu từ vị trí hiện tại của Enemy3 đến vị trí hiện tại của Bomber </a:t>
            </a:r>
            <a:endParaRPr lang="en-US" dirty="0"/>
          </a:p>
        </p:txBody>
      </p:sp>
    </p:spTree>
    <p:extLst>
      <p:ext uri="{BB962C8B-B14F-4D97-AF65-F5344CB8AC3E}">
        <p14:creationId xmlns:p14="http://schemas.microsoft.com/office/powerpoint/2010/main" val="275236421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randombar(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randombar(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randombar(horizontal)">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randombar(horizontal)">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randombar(horizontal)">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randombar(horizontal)">
                                      <p:cBhvr>
                                        <p:cTn id="32"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3" fill="hold" display="0">
                  <p:stCondLst>
                    <p:cond delay="indefinite"/>
                  </p:stCondLst>
                </p:cTn>
                <p:tgtEl>
                  <p:spTgt spid="5"/>
                </p:tgtEl>
              </p:cMediaNode>
            </p:video>
            <p:seq concurrent="1" nextAc="seek">
              <p:cTn id="34" restart="whenNotActive" fill="hold" evtFilter="cancelBubble" nodeType="interactiveSeq">
                <p:stCondLst>
                  <p:cond evt="onClick" delay="0">
                    <p:tgtEl>
                      <p:spTgt spid="5"/>
                    </p:tgtEl>
                  </p:cond>
                </p:stCondLst>
                <p:endSync evt="end" delay="0">
                  <p:rtn val="all"/>
                </p:endSync>
                <p:childTnLst>
                  <p:par>
                    <p:cTn id="35" fill="hold">
                      <p:stCondLst>
                        <p:cond delay="0"/>
                      </p:stCondLst>
                      <p:childTnLst>
                        <p:par>
                          <p:cTn id="36" fill="hold">
                            <p:stCondLst>
                              <p:cond delay="0"/>
                            </p:stCondLst>
                            <p:childTnLst>
                              <p:par>
                                <p:cTn id="37" presetID="2" presetClass="mediacall" presetSubtype="0" fill="hold" nodeType="clickEffect">
                                  <p:stCondLst>
                                    <p:cond delay="0"/>
                                  </p:stCondLst>
                                  <p:childTnLst>
                                    <p:cmd type="call" cmd="togglePause">
                                      <p:cBhvr>
                                        <p:cTn id="38" dur="1" fill="hold"/>
                                        <p:tgtEl>
                                          <p:spTgt spid="5"/>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66800" fill="hold"/>
                                        <p:tgtEl>
                                          <p:spTgt spid="5"/>
                                        </p:tgtEl>
                                      </p:cBhvr>
                                    </p:cmd>
                                  </p:childTnLst>
                                </p:cTn>
                              </p:par>
                            </p:childTnLst>
                          </p:cTn>
                        </p:par>
                      </p:childTnLst>
                    </p:cTn>
                  </p:par>
                </p:childTnLst>
              </p:cTn>
              <p:nextCondLst>
                <p:cond evt="onClick" delay="0">
                  <p:tgtEl>
                    <p:spTgt spid="5"/>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A6EE0-228B-4E67-0808-3EE1749EB6E4}"/>
              </a:ext>
            </a:extLst>
          </p:cNvPr>
          <p:cNvSpPr>
            <a:spLocks noGrp="1"/>
          </p:cNvSpPr>
          <p:nvPr>
            <p:ph type="title"/>
          </p:nvPr>
        </p:nvSpPr>
        <p:spPr/>
        <p:txBody>
          <a:bodyPr>
            <a:normAutofit fontScale="90000"/>
          </a:bodyPr>
          <a:lstStyle/>
          <a:p>
            <a:r>
              <a:rPr lang="vi-VN" b="1" dirty="0"/>
              <a:t>Enemy4 có thể đi xuyên qua chướng ngại vật và đuổi theo Bomber</a:t>
            </a:r>
            <a:endParaRPr lang="en-US" b="1" dirty="0"/>
          </a:p>
        </p:txBody>
      </p:sp>
      <p:pic>
        <p:nvPicPr>
          <p:cNvPr id="6" name="kondoria_intro">
            <a:hlinkClick r:id="" action="ppaction://media"/>
            <a:extLst>
              <a:ext uri="{FF2B5EF4-FFF2-40B4-BE49-F238E27FC236}">
                <a16:creationId xmlns:a16="http://schemas.microsoft.com/office/drawing/2014/main" id="{064C1AD1-328C-6433-52B4-673556F06F1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183188" y="2049463"/>
            <a:ext cx="6172200" cy="2747962"/>
          </a:xfrm>
        </p:spPr>
      </p:pic>
      <p:sp>
        <p:nvSpPr>
          <p:cNvPr id="4" name="Text Placeholder 3">
            <a:extLst>
              <a:ext uri="{FF2B5EF4-FFF2-40B4-BE49-F238E27FC236}">
                <a16:creationId xmlns:a16="http://schemas.microsoft.com/office/drawing/2014/main" id="{DC060B3E-1447-7295-8766-BDBA1E5E4818}"/>
              </a:ext>
            </a:extLst>
          </p:cNvPr>
          <p:cNvSpPr>
            <a:spLocks noGrp="1"/>
          </p:cNvSpPr>
          <p:nvPr>
            <p:ph type="body" sz="half" idx="2"/>
          </p:nvPr>
        </p:nvSpPr>
        <p:spPr/>
        <p:txBody>
          <a:bodyPr/>
          <a:lstStyle/>
          <a:p>
            <a:r>
              <a:rPr lang="vi-VN" dirty="0"/>
              <a:t>Do Enemy4 có thể đi xuyên qua chướng ngại vật nên nó có thể đi đến mọi nơi trên bản đồ. Do đó chỉ cần sử dụng các phép so sánh tọa độ của Enemy4 với tọa độ của Player, từ đó xác định được hướng di chuyển của Enemy4</a:t>
            </a:r>
            <a:endParaRPr lang="en-US" dirty="0"/>
          </a:p>
        </p:txBody>
      </p:sp>
    </p:spTree>
    <p:extLst>
      <p:ext uri="{BB962C8B-B14F-4D97-AF65-F5344CB8AC3E}">
        <p14:creationId xmlns:p14="http://schemas.microsoft.com/office/powerpoint/2010/main" val="329220343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6"/>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p:cTn id="13" dur="1" fill="hold"/>
                                        <p:tgtEl>
                                          <p:spTgt spid="6"/>
                                        </p:tgtEl>
                                      </p:cBhvr>
                                    </p:cmd>
                                  </p:childTnLst>
                                </p:cTn>
                              </p:par>
                            </p:childTnLst>
                          </p:cTn>
                        </p:par>
                      </p:childTnLst>
                    </p:cTn>
                  </p:par>
                </p:childTnLst>
              </p:cTn>
              <p:nextCondLst>
                <p:cond evt="onClick" delay="0">
                  <p:tgtEl>
                    <p:spTgt spid="6"/>
                  </p:tgtEl>
                </p:cond>
              </p:nextCondLst>
            </p:seq>
            <p:video>
              <p:cMediaNode vol="80000">
                <p:cTn id="14" fill="hold" display="0">
                  <p:stCondLst>
                    <p:cond delay="indefinite"/>
                  </p:stCondLst>
                </p:cTn>
                <p:tgtEl>
                  <p:spTgt spid="6"/>
                </p:tgtEl>
              </p:cMediaNode>
            </p:video>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96F3C-F080-E55C-6D8D-AA465DED108D}"/>
              </a:ext>
            </a:extLst>
          </p:cNvPr>
          <p:cNvSpPr>
            <a:spLocks noGrp="1"/>
          </p:cNvSpPr>
          <p:nvPr>
            <p:ph type="title"/>
          </p:nvPr>
        </p:nvSpPr>
        <p:spPr/>
        <p:txBody>
          <a:bodyPr/>
          <a:lstStyle/>
          <a:p>
            <a:r>
              <a:rPr lang="vi-VN" b="1" dirty="0"/>
              <a:t>Hiển thị khi chiến thắng và cập nhật lại High Score</a:t>
            </a:r>
            <a:endParaRPr lang="en-US" b="1" dirty="0"/>
          </a:p>
        </p:txBody>
      </p:sp>
      <p:pic>
        <p:nvPicPr>
          <p:cNvPr id="4" name="win_intro1">
            <a:hlinkClick r:id="" action="ppaction://media"/>
            <a:extLst>
              <a:ext uri="{FF2B5EF4-FFF2-40B4-BE49-F238E27FC236}">
                <a16:creationId xmlns:a16="http://schemas.microsoft.com/office/drawing/2014/main" id="{01B5B5C1-BBC3-9172-E1F9-CF99E31886D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09675" y="1825625"/>
            <a:ext cx="9772650" cy="4351338"/>
          </a:xfrm>
        </p:spPr>
      </p:pic>
    </p:spTree>
    <p:extLst>
      <p:ext uri="{BB962C8B-B14F-4D97-AF65-F5344CB8AC3E}">
        <p14:creationId xmlns:p14="http://schemas.microsoft.com/office/powerpoint/2010/main" val="413829332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TotalTime>
  <Words>365</Words>
  <Application>Microsoft Office PowerPoint</Application>
  <PresentationFormat>Widescreen</PresentationFormat>
  <Paragraphs>23</Paragraphs>
  <Slides>6</Slides>
  <Notes>0</Notes>
  <HiddenSlides>0</HiddenSlides>
  <MMClips>4</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Arial</vt:lpstr>
      <vt:lpstr>Calibri</vt:lpstr>
      <vt:lpstr>Calibri Light</vt:lpstr>
      <vt:lpstr>Stencil</vt:lpstr>
      <vt:lpstr>SVN-Batman Forever Alternate</vt:lpstr>
      <vt:lpstr>SVN-Blenda Script</vt:lpstr>
      <vt:lpstr>Times New Roman</vt:lpstr>
      <vt:lpstr>Office Theme</vt:lpstr>
      <vt:lpstr>Bomberman OOP</vt:lpstr>
      <vt:lpstr>Cây thừa kế của các đối tượng</vt:lpstr>
      <vt:lpstr>Cơ bản về gameplay</vt:lpstr>
      <vt:lpstr>Enemy có thể đuổi theo Bomber bằng thuật toán tìm kiếm trên đồ thị</vt:lpstr>
      <vt:lpstr>Enemy4 có thể đi xuyên qua chướng ngại vật và đuổi theo Bomber</vt:lpstr>
      <vt:lpstr>Hiển thị khi chiến thắng và cập nhật lại High Score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Bomberman OOP</dc:title>
  <dc:creator>Admin</dc:creator>
  <cp:lastModifiedBy>Admin</cp:lastModifiedBy>
  <cp:revision>1</cp:revision>
  <dcterms:created xsi:type="dcterms:W3CDTF">2022-10-23T13:34:15Z</dcterms:created>
  <dcterms:modified xsi:type="dcterms:W3CDTF">2022-10-23T14:55:51Z</dcterms:modified>
</cp:coreProperties>
</file>

<file path=docProps/thumbnail.jpeg>
</file>